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QXNYcW1+I9McapmJ3c4CbFDoH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1947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body" idx="1"/>
          </p:nvPr>
        </p:nvSpPr>
        <p:spPr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tický obrázek s popiskem">
  <p:cSld name="Panoramatický obrázek s popiskem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ázev a popisek">
  <p:cSld name="Název a popise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2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7813675" y="38100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685800" y="379413"/>
            <a:ext cx="6991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ce s popiskem">
  <p:cSld name="Citace s popiskem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3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3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sk-SK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88" name="Google Shape;88;p23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sk-SK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dt" idx="10"/>
          </p:nvPr>
        </p:nvSpPr>
        <p:spPr>
          <a:xfrm>
            <a:off x="7813675" y="38100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ftr" idx="11"/>
          </p:nvPr>
        </p:nvSpPr>
        <p:spPr>
          <a:xfrm>
            <a:off x="685800" y="379413"/>
            <a:ext cx="6991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menovka">
  <p:cSld name="Jmenovka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4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</p:nvPr>
        </p:nvSpPr>
        <p:spPr>
          <a:xfrm>
            <a:off x="7813675" y="379413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</p:nvPr>
        </p:nvSpPr>
        <p:spPr>
          <a:xfrm>
            <a:off x="685800" y="379413"/>
            <a:ext cx="6991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loupce">
  <p:cSld name="3 sloupc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loupce s obrázky">
  <p:cSld name="3 sloupce s obrázk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6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7" name="Google Shape;117;p26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6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0" name="Google Shape;120;p26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6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26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body" idx="1"/>
          </p:nvPr>
        </p:nvSpPr>
        <p:spPr>
          <a:xfrm rot="5400000">
            <a:off x="4083938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8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 rot="5400000">
            <a:off x="8525934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dt" idx="10"/>
          </p:nvPr>
        </p:nvSpPr>
        <p:spPr>
          <a:xfrm>
            <a:off x="7813675" y="379413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3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7908925" y="4314825"/>
            <a:ext cx="2911475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1371600" y="4324350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077200" y="14303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části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6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dt" idx="10"/>
          </p:nvPr>
        </p:nvSpPr>
        <p:spPr>
          <a:xfrm>
            <a:off x="7813675" y="38100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350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ldNum" idx="12"/>
          </p:nvPr>
        </p:nvSpPr>
        <p:spPr>
          <a:xfrm>
            <a:off x="10861675" y="381000"/>
            <a:ext cx="644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" descr="C3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1"/>
          <p:cNvSpPr txBox="1"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body" idx="1"/>
          </p:nvPr>
        </p:nvSpPr>
        <p:spPr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dt" idx="10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ftr" idx="11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title"/>
          </p:nvPr>
        </p:nvSpPr>
        <p:spPr>
          <a:xfrm>
            <a:off x="33867" y="1576388"/>
            <a:ext cx="12192000" cy="202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5400" b="1">
                <a:solidFill>
                  <a:srgbClr val="FF0000"/>
                </a:solidFill>
              </a:rPr>
              <a:t>PREDMETOVÁ KOMISIA SPOLOČENSKOVEDNÝCH PREDMETOV:</a:t>
            </a:r>
            <a:br>
              <a:rPr lang="sk-SK" sz="5400" b="1">
                <a:solidFill>
                  <a:srgbClr val="FF0000"/>
                </a:solidFill>
              </a:rPr>
            </a:br>
            <a:r>
              <a:rPr lang="sk-SK" sz="4800" b="1">
                <a:solidFill>
                  <a:srgbClr val="FFC000"/>
                </a:solidFill>
              </a:rPr>
              <a:t>DEJ/DEA</a:t>
            </a:r>
            <a:r>
              <a:rPr lang="sk-SK" sz="4800" b="1">
                <a:solidFill>
                  <a:srgbClr val="002060"/>
                </a:solidFill>
              </a:rPr>
              <a:t>, GEO/GEA, </a:t>
            </a:r>
            <a:r>
              <a:rPr lang="sk-SK" sz="4800" b="1">
                <a:solidFill>
                  <a:srgbClr val="00B050"/>
                </a:solidFill>
              </a:rPr>
              <a:t>EKO,</a:t>
            </a:r>
            <a:r>
              <a:rPr lang="sk-SK" sz="4800" b="1">
                <a:solidFill>
                  <a:srgbClr val="002060"/>
                </a:solidFill>
              </a:rPr>
              <a:t> </a:t>
            </a:r>
            <a:r>
              <a:rPr lang="sk-SK" sz="4800" b="1">
                <a:solidFill>
                  <a:srgbClr val="0070C0"/>
                </a:solidFill>
              </a:rPr>
              <a:t>OBN</a:t>
            </a:r>
            <a:r>
              <a:rPr lang="sk-SK" sz="5400" b="1">
                <a:solidFill>
                  <a:srgbClr val="002060"/>
                </a:solidFill>
              </a:rPr>
              <a:t> </a:t>
            </a:r>
            <a:endParaRPr sz="5400" b="1">
              <a:solidFill>
                <a:srgbClr val="00B050"/>
              </a:solidFill>
            </a:endParaRPr>
          </a:p>
        </p:txBody>
      </p:sp>
      <p:sp>
        <p:nvSpPr>
          <p:cNvPr id="145" name="Google Shape;145;p1"/>
          <p:cNvSpPr txBox="1">
            <a:spLocks noGrp="1"/>
          </p:cNvSpPr>
          <p:nvPr>
            <p:ph type="body" idx="1"/>
          </p:nvPr>
        </p:nvSpPr>
        <p:spPr>
          <a:xfrm>
            <a:off x="209022" y="4337579"/>
            <a:ext cx="11795124" cy="232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sk-SK" sz="4000"/>
              <a:t>Pre šk. rok </a:t>
            </a:r>
            <a:r>
              <a:rPr lang="sk-SK" sz="4000" b="1"/>
              <a:t>2026/2027</a:t>
            </a:r>
            <a:r>
              <a:rPr lang="sk-SK" sz="4000"/>
              <a:t> ponúka naša PK pre predmaturitné  ročníky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sk-SK" sz="4000"/>
              <a:t> </a:t>
            </a:r>
            <a:r>
              <a:rPr lang="sk-SK" sz="4000" b="1"/>
              <a:t>5-ročného, 8-ročného a 4-ročného odboru</a:t>
            </a:r>
            <a:r>
              <a:rPr lang="sk-SK" sz="4000"/>
              <a:t> nasledujúce semináre a cvičenia:</a:t>
            </a:r>
            <a:endParaRPr/>
          </a:p>
          <a:p>
            <a:pPr marL="2286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ctrTitle"/>
          </p:nvPr>
        </p:nvSpPr>
        <p:spPr>
          <a:xfrm>
            <a:off x="431800" y="260350"/>
            <a:ext cx="113284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b="1">
                <a:latin typeface="Arial"/>
                <a:ea typeface="Arial"/>
                <a:cs typeface="Arial"/>
                <a:sym typeface="Arial"/>
              </a:rPr>
              <a:t>SEMINÁR Z OBČIANSKEJ NÁUKY </a:t>
            </a:r>
            <a:r>
              <a:rPr lang="sk-SK" sz="4000" b="1" smtClean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sk-SK" sz="4000" b="1" smtClean="0">
                <a:latin typeface="Arial"/>
                <a:ea typeface="Arial"/>
                <a:cs typeface="Arial"/>
                <a:sym typeface="Arial"/>
              </a:rPr>
              <a:t>SAY</a:t>
            </a:r>
            <a:r>
              <a:rPr lang="sk-SK" sz="4000" b="1" smtClean="0"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sp>
        <p:nvSpPr>
          <p:cNvPr id="226" name="Google Shape;226;p10"/>
          <p:cNvSpPr txBox="1">
            <a:spLocks noGrp="1"/>
          </p:cNvSpPr>
          <p:nvPr>
            <p:ph type="subTitle" idx="1"/>
          </p:nvPr>
        </p:nvSpPr>
        <p:spPr>
          <a:xfrm>
            <a:off x="1228197" y="1227137"/>
            <a:ext cx="10869083" cy="5382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 sz="5000" b="1">
                <a:latin typeface="Arial"/>
                <a:ea typeface="Arial"/>
                <a:cs typeface="Arial"/>
                <a:sym typeface="Arial"/>
              </a:rPr>
              <a:t>Časová dotácia </a:t>
            </a: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2 hod. týždenne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Určené pre VŠETKY študijné programy na našej škole.</a:t>
            </a:r>
            <a:endParaRPr sz="5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 sz="5000" b="1">
                <a:latin typeface="Arial"/>
                <a:ea typeface="Arial"/>
                <a:cs typeface="Arial"/>
                <a:sym typeface="Arial"/>
              </a:rPr>
              <a:t>Náplň seminára 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Študent získa poznatky z vybraných spoločenskovedných disciplín:</a:t>
            </a:r>
            <a:endParaRPr/>
          </a:p>
          <a:p>
            <a:pPr marL="0" lvl="0" indent="-103187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psychológia,</a:t>
            </a:r>
            <a:endParaRPr/>
          </a:p>
          <a:p>
            <a:pPr marL="0" lvl="0" indent="-103187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právo, </a:t>
            </a:r>
            <a:endParaRPr/>
          </a:p>
          <a:p>
            <a:pPr marL="0" lvl="0" indent="-103187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ekonómia a ekonomika, </a:t>
            </a:r>
            <a:endParaRPr sz="5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103187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sociológia, politológia,</a:t>
            </a:r>
            <a:endParaRPr/>
          </a:p>
          <a:p>
            <a:pPr marL="0" lvl="0" indent="-103187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filozofia, </a:t>
            </a:r>
            <a:endParaRPr sz="5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5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ktoré využije na:</a:t>
            </a:r>
            <a:endParaRPr/>
          </a:p>
          <a:p>
            <a:pPr marL="0" lvl="0" indent="-103187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úspešné zvládnutie maturitnej skúšky, </a:t>
            </a:r>
            <a:endParaRPr/>
          </a:p>
          <a:p>
            <a:pPr marL="0" lvl="0" indent="-103187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sk-SK" sz="5000" b="1">
                <a:latin typeface="Times New Roman"/>
                <a:ea typeface="Times New Roman"/>
                <a:cs typeface="Times New Roman"/>
                <a:sym typeface="Times New Roman"/>
              </a:rPr>
              <a:t> prípravu na prijímacie skúšky na VŠ a scio testy</a:t>
            </a:r>
            <a:endParaRPr sz="5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825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sk-SK" sz="4000" b="1"/>
              <a:t>národné porovnávacie testy, testy študijných predpokladov</a:t>
            </a:r>
            <a:endParaRPr sz="4000"/>
          </a:p>
          <a:p>
            <a:pPr marL="0" lvl="0" indent="-825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sk-SK" sz="4000" b="1"/>
              <a:t>na orientáciu v rôznych oblastiach svojho osobného a pracovného života</a:t>
            </a:r>
            <a:endParaRPr sz="40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5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4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10" descr="ek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9913" y="1064155"/>
            <a:ext cx="2418821" cy="99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 descr="sociolog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3513" y="2420938"/>
            <a:ext cx="5678487" cy="165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 descr="imag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8" y="4076700"/>
            <a:ext cx="3071812" cy="1296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>
            <a:spLocks noGrp="1"/>
          </p:cNvSpPr>
          <p:nvPr>
            <p:ph type="title"/>
          </p:nvPr>
        </p:nvSpPr>
        <p:spPr>
          <a:xfrm>
            <a:off x="417513" y="0"/>
            <a:ext cx="8610600" cy="129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>
                <a:solidFill>
                  <a:srgbClr val="002060"/>
                </a:solidFill>
              </a:rPr>
              <a:t>SEMINÁR Z DEJEPISU (SED</a:t>
            </a:r>
            <a:r>
              <a:rPr lang="sk-SK"/>
              <a:t>)</a:t>
            </a:r>
            <a:endParaRPr/>
          </a:p>
        </p:txBody>
      </p:sp>
      <p:sp>
        <p:nvSpPr>
          <p:cNvPr id="151" name="Google Shape;151;p2"/>
          <p:cNvSpPr txBox="1">
            <a:spLocks noGrp="1"/>
          </p:cNvSpPr>
          <p:nvPr>
            <p:ph type="body" idx="1"/>
          </p:nvPr>
        </p:nvSpPr>
        <p:spPr>
          <a:xfrm>
            <a:off x="609600" y="1412875"/>
            <a:ext cx="10972800" cy="544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k-SK" sz="2800" b="1"/>
              <a:t>Dotácia:</a:t>
            </a:r>
            <a:r>
              <a:rPr lang="sk-SK" sz="2800"/>
              <a:t> 2 hod./týždenne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k-SK" sz="2800" b="1"/>
              <a:t>Náplň:</a:t>
            </a:r>
            <a:endParaRPr/>
          </a:p>
          <a:p>
            <a:pPr marL="228600" lvl="0" indent="-181451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k-SK" sz="3300"/>
              <a:t>Svetové dejiny</a:t>
            </a:r>
            <a:endParaRPr/>
          </a:p>
          <a:p>
            <a:pPr marL="228600" lvl="0" indent="-181451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k-SK" sz="3300"/>
              <a:t>Slovenské dejiny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k-SK" sz="2800" b="1"/>
              <a:t>Cieľ :</a:t>
            </a:r>
            <a:r>
              <a:rPr lang="sk-SK" sz="2800"/>
              <a:t> úspešné zvládnutie maturitnej skúšky a príprava na VŠ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 sz="2800" b="1"/>
              <a:t>SED je určený pre: </a:t>
            </a:r>
            <a:r>
              <a:rPr lang="sk-SK" sz="2800"/>
              <a:t>študentov 4-ročného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sk-SK" sz="2800"/>
              <a:t>Seminár je </a:t>
            </a:r>
            <a:r>
              <a:rPr lang="sk-SK" sz="2800" b="1"/>
              <a:t>v slovenskom jazyku </a:t>
            </a: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/>
          </a:p>
          <a:p>
            <a:pPr marL="228600" lvl="0" indent="-10985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228600" lvl="0" indent="-10985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  <p:pic>
        <p:nvPicPr>
          <p:cNvPr id="152" name="Google Shape;152;p2" descr="dej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7266" y="5840414"/>
            <a:ext cx="2080683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" descr="D-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4350" y="1412875"/>
            <a:ext cx="5327650" cy="2497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" descr="C:\Users\emovci\Desktop\Kni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6964" y="517585"/>
            <a:ext cx="2817219" cy="253173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>
            <a:spLocks noGrp="1"/>
          </p:cNvSpPr>
          <p:nvPr>
            <p:ph type="ctrTitle"/>
          </p:nvPr>
        </p:nvSpPr>
        <p:spPr>
          <a:xfrm>
            <a:off x="1397000" y="242888"/>
            <a:ext cx="9326563" cy="91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b="1">
                <a:solidFill>
                  <a:srgbClr val="002060"/>
                </a:solidFill>
              </a:rPr>
              <a:t>SEMINÁR Z DEJEPISU                 </a:t>
            </a:r>
            <a:r>
              <a:rPr lang="sk-SK" sz="4000" b="1"/>
              <a:t/>
            </a:r>
            <a:br>
              <a:rPr lang="sk-SK" sz="4000" b="1"/>
            </a:br>
            <a:r>
              <a:rPr lang="sk-SK" sz="3200" b="1">
                <a:solidFill>
                  <a:srgbClr val="002060"/>
                </a:solidFill>
              </a:rPr>
              <a:t>V ANGLICKOM JAZYKU SDA </a:t>
            </a:r>
            <a:endParaRPr sz="3200" b="1">
              <a:solidFill>
                <a:srgbClr val="002060"/>
              </a:solidFill>
            </a:endParaRPr>
          </a:p>
        </p:txBody>
      </p:sp>
      <p:sp>
        <p:nvSpPr>
          <p:cNvPr id="160" name="Google Shape;160;p3"/>
          <p:cNvSpPr txBox="1">
            <a:spLocks noGrp="1"/>
          </p:cNvSpPr>
          <p:nvPr>
            <p:ph type="subTitle" idx="1"/>
          </p:nvPr>
        </p:nvSpPr>
        <p:spPr>
          <a:xfrm>
            <a:off x="198438" y="1447800"/>
            <a:ext cx="9858375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lang="sk-SK" sz="3900" b="1"/>
              <a:t>Obsah:</a:t>
            </a:r>
            <a:endParaRPr/>
          </a:p>
          <a:p>
            <a:pPr marL="28575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/>
              <a:t>príprava na maturitu a prijímacie pohovory humanitných VŠ pre študentov </a:t>
            </a:r>
            <a:r>
              <a:rPr lang="sk-SK" sz="3100" b="1"/>
              <a:t>V.A,V.B5 a oktávy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k-SK" sz="2400" b="1"/>
              <a:t>pri príprave na maturitu sa budeme sústrediť na všetky 3 časti maturitného zadania z dejepisu</a:t>
            </a:r>
            <a:endParaRPr sz="2400" b="1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sk-SK" sz="1600" b="1"/>
              <a:t>zopakujeme si učivo od 2. až po 4.ročník 5-roč. programu alebo 5.-7.ročníka 8-roč. programu</a:t>
            </a:r>
            <a:endParaRPr sz="1600" b="1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/>
              <a:t>časová dotácia:</a:t>
            </a:r>
            <a:r>
              <a:rPr lang="sk-SK" sz="1800"/>
              <a:t> </a:t>
            </a:r>
            <a:r>
              <a:rPr lang="sk-SK" sz="1800" b="1"/>
              <a:t>2 hod./týždeň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>
            <a:spLocks noGrp="1"/>
          </p:cNvSpPr>
          <p:nvPr>
            <p:ph type="ctrTitle"/>
          </p:nvPr>
        </p:nvSpPr>
        <p:spPr>
          <a:xfrm>
            <a:off x="619760" y="519545"/>
            <a:ext cx="7828050" cy="139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ROZŠIRUJÚCI SEMINÁR Z DEJEPISU                 </a:t>
            </a:r>
            <a:br>
              <a:rPr lang="sk-SK" sz="2800" b="1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k-SK" sz="2800" b="1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 ANGLICKOM JAZYKU – </a:t>
            </a:r>
            <a:br>
              <a:rPr lang="sk-SK" sz="2800" b="1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sk-SK" sz="2800" b="1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VYBRANÉ KAPITOLY Z DEJÍN (VKD)</a:t>
            </a:r>
            <a:endParaRPr sz="2800" b="1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4"/>
          <p:cNvSpPr txBox="1">
            <a:spLocks noGrp="1"/>
          </p:cNvSpPr>
          <p:nvPr>
            <p:ph type="subTitle" idx="1"/>
          </p:nvPr>
        </p:nvSpPr>
        <p:spPr>
          <a:xfrm>
            <a:off x="619760" y="2194560"/>
            <a:ext cx="68326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sk-SK" sz="1700"/>
              <a:t>Pre študentov </a:t>
            </a:r>
            <a:r>
              <a:rPr lang="sk-SK" sz="1700" b="1"/>
              <a:t>V.A,V.B5 a oktávy</a:t>
            </a:r>
            <a:endParaRPr sz="1700" b="1"/>
          </a:p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sk-SK" sz="1700" b="1"/>
              <a:t>Obsah: </a:t>
            </a:r>
            <a:endParaRPr/>
          </a:p>
          <a:p>
            <a:pPr marL="34290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sk-SK" sz="1700"/>
              <a:t>praktické a aplikačné úlohy z dejepisu (práca s tabuľkami, dokumentami, mapami a podobne), detailné štúdium niektorých vybraných kapitol z dejín,</a:t>
            </a:r>
            <a:endParaRPr sz="1700"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sk-SK" sz="1700"/>
              <a:t>vedomosti a zručnosti, z ktorých budete čerpať aj pri prijímacích pohovoroch na univerzity, počas ďalšieho štúdia ale aj v bežnom živote. </a:t>
            </a:r>
            <a:endParaRPr/>
          </a:p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sk-SK" sz="1700" b="1"/>
              <a:t>Seminár si voľte, ak ste si už zvolili všetky potrebné na vašu maturitu a ešte stále vám ostáva dvojhodinovka, ktorú chcete efektívne využiť.</a:t>
            </a:r>
            <a:endParaRPr sz="1700" b="1"/>
          </a:p>
          <a:p>
            <a:pPr marL="0" lvl="0" indent="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sk-SK" sz="1700" b="1"/>
              <a:t> časová dotácia:</a:t>
            </a:r>
            <a:r>
              <a:rPr lang="sk-SK" sz="1700"/>
              <a:t> </a:t>
            </a:r>
            <a:r>
              <a:rPr lang="sk-SK" sz="1700" b="1"/>
              <a:t>2 hod./týždeň</a:t>
            </a:r>
            <a:endParaRPr/>
          </a:p>
        </p:txBody>
      </p:sp>
      <p:pic>
        <p:nvPicPr>
          <p:cNvPr id="168" name="Google Shape;168;p4" descr="Primary Sources - History - LibGuides at Lancaster Universi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8984" y="1028700"/>
            <a:ext cx="4099978" cy="264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>
            <a:spLocks noGrp="1"/>
          </p:cNvSpPr>
          <p:nvPr>
            <p:ph type="title"/>
          </p:nvPr>
        </p:nvSpPr>
        <p:spPr>
          <a:xfrm>
            <a:off x="3306763" y="-7938"/>
            <a:ext cx="8610600" cy="129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>
                <a:solidFill>
                  <a:srgbClr val="002060"/>
                </a:solidFill>
              </a:rPr>
              <a:t>SEMINÁR Z GEOGRAFIE </a:t>
            </a:r>
            <a:r>
              <a:rPr lang="sk-SK" sz="3200" b="1">
                <a:solidFill>
                  <a:schemeClr val="lt1"/>
                </a:solidFill>
                <a:highlight>
                  <a:srgbClr val="FFFF00"/>
                </a:highlight>
              </a:rPr>
              <a:t>(SEG)</a:t>
            </a:r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body" idx="1"/>
          </p:nvPr>
        </p:nvSpPr>
        <p:spPr>
          <a:xfrm>
            <a:off x="564034" y="1386181"/>
            <a:ext cx="11856155" cy="569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sk-SK" sz="2000" b="1">
                <a:solidFill>
                  <a:srgbClr val="FF0000"/>
                </a:solidFill>
              </a:rPr>
              <a:t>Obsah SEG: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/>
              <a:t>Fyzická geografia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/>
              <a:t>Humánna geografia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/>
              <a:t>Regióny sveta</a:t>
            </a:r>
            <a:endParaRPr/>
          </a:p>
          <a:p>
            <a:pPr marL="228600" lvl="0" indent="-22860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/>
              <a:t>Slovensko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/>
              <a:t>Cieľ :</a:t>
            </a:r>
            <a:r>
              <a:rPr lang="sk-SK" sz="1800"/>
              <a:t> úspešne zvládnuť maturitnú skúšku. Pripraviť sa na VŠ, ktorej súčasťou je geografia.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/>
              <a:t>Dotácia:</a:t>
            </a:r>
            <a:r>
              <a:rPr lang="sk-SK" sz="1800"/>
              <a:t> </a:t>
            </a:r>
            <a:r>
              <a:rPr lang="sk-SK" sz="1800" b="1"/>
              <a:t>2 hod./týždenne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1800" b="1"/>
              <a:t>SEG je určený pre: </a:t>
            </a:r>
            <a:r>
              <a:rPr lang="sk-SK" sz="1800"/>
              <a:t>  študentov štvorročného, päťročného a osemročného odboru </a:t>
            </a:r>
            <a:endParaRPr sz="18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sk-SK" sz="2000" b="1">
                <a:solidFill>
                  <a:srgbClr val="FF0000"/>
                </a:solidFill>
              </a:rPr>
              <a:t>Seminár je</a:t>
            </a:r>
            <a:r>
              <a:rPr lang="sk-SK" sz="2000">
                <a:solidFill>
                  <a:srgbClr val="FF0000"/>
                </a:solidFill>
              </a:rPr>
              <a:t> </a:t>
            </a:r>
            <a:r>
              <a:rPr lang="sk-SK" sz="2000" b="1">
                <a:solidFill>
                  <a:srgbClr val="FF0000"/>
                </a:solidFill>
              </a:rPr>
              <a:t>v slovenskom jazyku a maturovať z neho môžu iba študenti štvorročného odboru. </a:t>
            </a:r>
            <a:r>
              <a:rPr lang="sk-SK" sz="2000">
                <a:solidFill>
                  <a:srgbClr val="FF0000"/>
                </a:solidFill>
              </a:rPr>
              <a:t>  </a:t>
            </a:r>
            <a:endParaRPr sz="2000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</p:txBody>
      </p:sp>
      <p:pic>
        <p:nvPicPr>
          <p:cNvPr id="175" name="Google Shape;175;p5" descr="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691" y="979665"/>
            <a:ext cx="6615053" cy="3293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 descr="Greenland... Iceland... WTF?"/>
          <p:cNvSpPr/>
          <p:nvPr/>
        </p:nvSpPr>
        <p:spPr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6" descr="Greenland... Iceland... WTF?"/>
          <p:cNvSpPr/>
          <p:nvPr/>
        </p:nvSpPr>
        <p:spPr>
          <a:xfrm>
            <a:off x="411163" y="7938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6" descr="Greenland... Iceland... WTF?"/>
          <p:cNvSpPr/>
          <p:nvPr/>
        </p:nvSpPr>
        <p:spPr>
          <a:xfrm>
            <a:off x="614363" y="160338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6" descr="Greenland... Iceland... WTF?"/>
          <p:cNvSpPr/>
          <p:nvPr/>
        </p:nvSpPr>
        <p:spPr>
          <a:xfrm>
            <a:off x="817563" y="312738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328613" y="120650"/>
            <a:ext cx="1144587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 b="1" i="0" u="none" strike="noStrike" cap="non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Základy geografie (ZGA)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4656137" y="893118"/>
            <a:ext cx="753586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ZGA  ciele:  primárne príprava na úspešné zvládnutie MS a VŠ smerov, kde sa GEO vyskytuje v študijných programoch ako  (ekonomika, medzinárodné vzťahy, medzinárodný obchod, politológia, geopolitika)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Pre: </a:t>
            </a:r>
            <a:r>
              <a:rPr lang="sk-SK" sz="1800" b="1" i="0" u="sng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V.A/B5 a oktávu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142875" y="1428750"/>
            <a:ext cx="4402138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Koľko? </a:t>
            </a:r>
            <a:r>
              <a:rPr lang="sk-SK" sz="2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2hod/týždeň</a:t>
            </a:r>
            <a:endParaRPr/>
          </a:p>
        </p:txBody>
      </p:sp>
      <p:sp>
        <p:nvSpPr>
          <p:cNvPr id="187" name="Google Shape;187;p6"/>
          <p:cNvSpPr/>
          <p:nvPr/>
        </p:nvSpPr>
        <p:spPr>
          <a:xfrm>
            <a:off x="260136" y="2859260"/>
            <a:ext cx="6688137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sng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Obsah:</a:t>
            </a:r>
            <a:r>
              <a:rPr lang="sk-SK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opakovanie a upevnenie vedomostí a zručností z oblasti fyzickej geo (planetárna geo, kartografia, atmo, bio, hydro a litosféra), humánnej geo (demografia, sídla a svetové hospodárstvo – poľnohospodárstvo, priemysel, CR a doprava) a regionálnej geo (svet, politika a komplexné charakteristiky kontinentov, geografia SR)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sng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sng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sng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Forma a systém hodnotenia</a:t>
            </a:r>
            <a:r>
              <a:rPr lang="sk-SK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vyučovanie sa realizuje systémom podobným hodinám GEO a CVG. </a:t>
            </a:r>
            <a:endParaRPr/>
          </a:p>
        </p:txBody>
      </p:sp>
      <p:pic>
        <p:nvPicPr>
          <p:cNvPr id="188" name="Google Shape;188;p6" descr="http://memeblender.com/wp-content/uploads/2011/11/meme-comic-iceland-and-greenla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5900" y="3498850"/>
            <a:ext cx="3703638" cy="23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>
            <a:spLocks noGrp="1"/>
          </p:cNvSpPr>
          <p:nvPr>
            <p:ph type="title"/>
          </p:nvPr>
        </p:nvSpPr>
        <p:spPr>
          <a:xfrm>
            <a:off x="2573338" y="633413"/>
            <a:ext cx="9013825" cy="12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KAPITOLY Z REGIÓNOV SVETA (RSA)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7"/>
          <p:cNvSpPr txBox="1">
            <a:spLocks noGrp="1"/>
          </p:cNvSpPr>
          <p:nvPr>
            <p:ph type="body" idx="1"/>
          </p:nvPr>
        </p:nvSpPr>
        <p:spPr>
          <a:xfrm>
            <a:off x="663575" y="1965325"/>
            <a:ext cx="10820400" cy="402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sk-SK" sz="2000" b="1"/>
              <a:t>Koľko? </a:t>
            </a:r>
            <a:r>
              <a:rPr lang="sk-SK" sz="2000" b="1">
                <a:solidFill>
                  <a:srgbClr val="FF0000"/>
                </a:solidFill>
              </a:rPr>
              <a:t>2hod/týždeň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sk-SK" sz="2400" b="1"/>
              <a:t>RSA – </a:t>
            </a:r>
            <a:r>
              <a:rPr lang="sk-SK" sz="1800" b="1">
                <a:solidFill>
                  <a:srgbClr val="FF0000"/>
                </a:solidFill>
              </a:rPr>
              <a:t>Rozširujúci seminár pre V.A/B5 a oktávu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latin typeface="Federo"/>
              <a:ea typeface="Federo"/>
              <a:cs typeface="Federo"/>
              <a:sym typeface="Fede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/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455" y="2849562"/>
            <a:ext cx="5969000" cy="225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4950" y="1787525"/>
            <a:ext cx="5041900" cy="141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27425" y="4830763"/>
            <a:ext cx="8429625" cy="194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/>
          <p:nvPr/>
        </p:nvSpPr>
        <p:spPr>
          <a:xfrm>
            <a:off x="9901238" y="3201988"/>
            <a:ext cx="287337" cy="13763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8F18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242888" y="5105400"/>
            <a:ext cx="3001962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Cieľ: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Rozvíjať a zlepšovať geografické a komunikačné zručnosti prostredníctvom tém, ktoré presahujú učebné osnovy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>
            <a:spLocks noGrp="1"/>
          </p:cNvSpPr>
          <p:nvPr>
            <p:ph type="ctrTitle"/>
          </p:nvPr>
        </p:nvSpPr>
        <p:spPr>
          <a:xfrm>
            <a:off x="1098132" y="141288"/>
            <a:ext cx="10702090" cy="99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800" b="1"/>
              <a:t>  </a:t>
            </a:r>
            <a:r>
              <a:rPr lang="sk-SK" sz="4900" b="1"/>
              <a:t>SEMINÁR: </a:t>
            </a:r>
            <a:r>
              <a:rPr lang="sk-SK" sz="4900" b="1">
                <a:solidFill>
                  <a:srgbClr val="002060"/>
                </a:solidFill>
              </a:rPr>
              <a:t>EKON</a:t>
            </a:r>
            <a:r>
              <a:rPr lang="sk-SK" sz="4800" b="1">
                <a:solidFill>
                  <a:srgbClr val="002060"/>
                </a:solidFill>
              </a:rPr>
              <a:t>OMIKA (SEK)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224" y="4249654"/>
            <a:ext cx="292735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/>
          <p:nvPr/>
        </p:nvSpPr>
        <p:spPr>
          <a:xfrm>
            <a:off x="51803" y="1455738"/>
            <a:ext cx="1169411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Časová dotácia</a:t>
            </a:r>
            <a:r>
              <a:rPr lang="sk-SK" sz="1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 </a:t>
            </a:r>
            <a:r>
              <a:rPr lang="sk-SK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k-SK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hodiny týždenne</a:t>
            </a:r>
            <a:endParaRPr sz="1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   SEMINÁR JE URČENÝ PRE ŠTUDENTOV ŠTVORROČNĚHO ŠTÚDIA</a:t>
            </a:r>
            <a:endParaRPr sz="1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Obsah seminára: 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Hlavným cieľom ekonomického seminára  bude v prvom rade: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Príprava na maturitnú skúšku z predmetu Ekonomika</a:t>
            </a:r>
            <a:endParaRPr sz="1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Príprava na prijímacie skúšky na VŠ ekonomického zamerania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praktická príprava zameraná na uplatnenie sa na trhu práce.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k-SK" sz="1800" b="1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NOVINKA: Možnosť získania certifikátu z Ekonómie a ekonomiky v spolupráci s JA Slovensko</a:t>
            </a:r>
            <a:endParaRPr sz="18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3858" y="4410075"/>
            <a:ext cx="3092450" cy="231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5377" y="4420101"/>
            <a:ext cx="4551363" cy="230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740000">
            <a:off x="9663280" y="824832"/>
            <a:ext cx="21431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title"/>
          </p:nvPr>
        </p:nvSpPr>
        <p:spPr>
          <a:xfrm>
            <a:off x="409575" y="9525"/>
            <a:ext cx="11782425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/>
              <a:t/>
            </a:r>
            <a:br>
              <a:rPr lang="sk-SK"/>
            </a:br>
            <a:r>
              <a:rPr lang="sk-SK"/>
              <a:t>SEMINÁR: </a:t>
            </a:r>
            <a:r>
              <a:rPr lang="sk-SK" b="1">
                <a:solidFill>
                  <a:srgbClr val="002060"/>
                </a:solidFill>
              </a:rPr>
              <a:t>ZÁKLADY EKONÓMIE A EKONOMIKY (ZEE)</a:t>
            </a:r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body" idx="1"/>
          </p:nvPr>
        </p:nvSpPr>
        <p:spPr>
          <a:xfrm>
            <a:off x="204454" y="3033212"/>
            <a:ext cx="5575300" cy="339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64762"/>
              </a:buClr>
              <a:buSzPts val="2000"/>
              <a:buFont typeface="Arial"/>
              <a:buNone/>
            </a:pPr>
            <a:r>
              <a:rPr lang="sk-SK" sz="2000" b="1">
                <a:solidFill>
                  <a:srgbClr val="064762"/>
                </a:solidFill>
              </a:rPr>
              <a:t>Teoretická časť: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Úvod do ekonómie a ekonomiky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Trh a trhový mechanizmus 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Trh pôdy, trh práce, trh kapitálu 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Finančná gramotnosť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Vznik a podstata peňazí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Podnik a základné formy podnikania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Personálna činnosť podniku, financovanie podniku, majetok podniku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Národné hospodárstvo – HDP, Inflácia, nezamestnanosť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Úlohy štátu v ekonomike</a:t>
            </a:r>
            <a:endParaRPr/>
          </a:p>
          <a:p>
            <a:pPr marL="0" lvl="0" indent="-95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</a:pPr>
            <a:r>
              <a:rPr lang="sk-SK" sz="1500" b="1">
                <a:solidFill>
                  <a:srgbClr val="002060"/>
                </a:solidFill>
              </a:rPr>
              <a:t> Svetové hospodárstvo – EÚ a eurozóna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b="1">
              <a:solidFill>
                <a:srgbClr val="06476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b="1">
              <a:solidFill>
                <a:srgbClr val="06476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16" name="Google Shape;216;p9"/>
          <p:cNvSpPr txBox="1">
            <a:spLocks noGrp="1"/>
          </p:cNvSpPr>
          <p:nvPr>
            <p:ph type="body" idx="2"/>
          </p:nvPr>
        </p:nvSpPr>
        <p:spPr>
          <a:xfrm>
            <a:off x="6297613" y="3190875"/>
            <a:ext cx="5208587" cy="302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b="1">
              <a:solidFill>
                <a:srgbClr val="06476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b="1">
              <a:solidFill>
                <a:srgbClr val="06476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b="1">
              <a:solidFill>
                <a:srgbClr val="064762"/>
              </a:solidFill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b="1">
              <a:solidFill>
                <a:srgbClr val="06476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b="1">
              <a:solidFill>
                <a:srgbClr val="06476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b="1">
              <a:solidFill>
                <a:srgbClr val="064762"/>
              </a:solidFill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419601" y="957764"/>
            <a:ext cx="11349038" cy="180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Časová dotácia:</a:t>
            </a:r>
            <a:r>
              <a:rPr lang="sk-SK" sz="1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 </a:t>
            </a:r>
            <a:r>
              <a:rPr lang="sk-SK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hodiny týždenne</a:t>
            </a:r>
            <a:endParaRPr sz="1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SEMINÁR JE URČENÝ PRE ŠTUDENTOV PÄŤROČNÉHO A OSEMROČNÉHO ŠTÚDIA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Obsah seminára: 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Seminár je zameraný na prípravu získať základné teoretické ekonomické poznatky, ktoré budete môcť ďalej rozvíjať na vysokých školách ekonomického zamerania, alebo uplatniť ich na trhu práce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375"/>
              </a:spcBef>
              <a:spcAft>
                <a:spcPts val="0"/>
              </a:spcAft>
              <a:buNone/>
            </a:pPr>
            <a:r>
              <a:rPr lang="sk-SK" sz="18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NOVINKA: Možnosť získania certifikátu z Ekonómie a ekonomiky v spolupráci s JA Slovensko</a:t>
            </a:r>
            <a:endParaRPr sz="1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9"/>
          <p:cNvSpPr txBox="1"/>
          <p:nvPr/>
        </p:nvSpPr>
        <p:spPr>
          <a:xfrm>
            <a:off x="6246729" y="3114425"/>
            <a:ext cx="5208588" cy="366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sk-SK" sz="2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Praktická časť: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sk-SK" sz="16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Riešenie prípadových štúdií - aplikovanie vedomostí v praxi</a:t>
            </a:r>
            <a:endParaRPr sz="16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•"/>
            </a:pPr>
            <a:r>
              <a:rPr lang="sk-SK" sz="16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Vypracovanie a odprezentovanie marketingového plánu, podnikateľského zámeru, alebo inej časti podnikateľského plánu.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9" name="Google Shape;219;p9" descr="C:\Documents and Settings\5_rocnik\Plocha\ekomfjvdpg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6346" y="5295399"/>
            <a:ext cx="1876425" cy="14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Obrázok, na ktorom je biela tabuľa&#10;&#10;Automaticky generovaný pop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55679" y="5187448"/>
            <a:ext cx="1571793" cy="13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283</Words>
  <Application>Microsoft Office PowerPoint</Application>
  <PresentationFormat>Vlastná</PresentationFormat>
  <Paragraphs>124</Paragraphs>
  <Slides>10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Arial</vt:lpstr>
      <vt:lpstr>Federo</vt:lpstr>
      <vt:lpstr>Noto Sans Symbols</vt:lpstr>
      <vt:lpstr>Century Gothic</vt:lpstr>
      <vt:lpstr>Times New Roman</vt:lpstr>
      <vt:lpstr>Arial Rounded</vt:lpstr>
      <vt:lpstr>Kondenzační stopa</vt:lpstr>
      <vt:lpstr>PREDMETOVÁ KOMISIA SPOLOČENSKOVEDNÝCH PREDMETOV: DEJ/DEA, GEO/GEA, EKO, OBN </vt:lpstr>
      <vt:lpstr>SEMINÁR Z DEJEPISU (SED)</vt:lpstr>
      <vt:lpstr>SEMINÁR Z DEJEPISU                  V ANGLICKOM JAZYKU SDA </vt:lpstr>
      <vt:lpstr>ROZŠIRUJÚCI SEMINÁR Z DEJEPISU                  V ANGLICKOM JAZYKU –  VYBRANÉ KAPITOLY Z DEJÍN (VKD)</vt:lpstr>
      <vt:lpstr>SEMINÁR Z GEOGRAFIE (SEG)</vt:lpstr>
      <vt:lpstr>Prezentácia programu PowerPoint</vt:lpstr>
      <vt:lpstr>KAPITOLY Z REGIÓNOV SVETA (RSA)</vt:lpstr>
      <vt:lpstr>  SEMINÁR: EKONOMIKA (SEK)</vt:lpstr>
      <vt:lpstr> SEMINÁR: ZÁKLADY EKONÓMIE A EKONOMIKY (ZEE)</vt:lpstr>
      <vt:lpstr>SEMINÁR Z OBČIANSKEJ NÁUKY (SAY)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PREDMETOVÁ KOMISIA SPOLOČENSKOVEDNÝCH PREDMETOV: DEJ/DEA, GEO/GEA, EKO, OBN </dc:title>
  <dc:creator>Manažér</dc:creator>
  <cp:lastModifiedBy>Janka Záborská</cp:lastModifiedBy>
  <cp:revision>1</cp:revision>
  <dcterms:created xsi:type="dcterms:W3CDTF">2014-04-01T14:35:51Z</dcterms:created>
  <dcterms:modified xsi:type="dcterms:W3CDTF">2026-03-31T09:35:29Z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0x0101007890EB6A8060434690963FF3D61F663A</vt:lpwstr>
  </property>
  <property fmtid="{D5CDD505-2E9C-101B-9397-08002B2CF9AE}" pid="3" name="MediaServiceImageTags">
    <vt:lpwstr/>
  </property>
</Properties>
</file>